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9" r:id="rId2"/>
    <p:sldId id="258" r:id="rId3"/>
    <p:sldId id="261" r:id="rId4"/>
    <p:sldId id="263" r:id="rId5"/>
    <p:sldId id="264" r:id="rId6"/>
    <p:sldId id="265" r:id="rId7"/>
    <p:sldId id="266" r:id="rId8"/>
    <p:sldId id="273" r:id="rId9"/>
    <p:sldId id="275" r:id="rId10"/>
    <p:sldId id="274" r:id="rId11"/>
    <p:sldId id="272" r:id="rId12"/>
    <p:sldId id="271" r:id="rId13"/>
    <p:sldId id="270" r:id="rId14"/>
    <p:sldId id="269" r:id="rId15"/>
    <p:sldId id="276" r:id="rId16"/>
    <p:sldId id="277" r:id="rId17"/>
    <p:sldId id="278" r:id="rId18"/>
    <p:sldId id="279" r:id="rId19"/>
    <p:sldId id="280" r:id="rId20"/>
    <p:sldId id="281" r:id="rId21"/>
    <p:sldId id="262" r:id="rId22"/>
    <p:sldId id="26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5C8984"/>
    <a:srgbClr val="D2C0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26" autoAdjust="0"/>
  </p:normalViewPr>
  <p:slideViewPr>
    <p:cSldViewPr>
      <p:cViewPr>
        <p:scale>
          <a:sx n="125" d="100"/>
          <a:sy n="125" d="100"/>
        </p:scale>
        <p:origin x="-71" y="-9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4390E-CFEA-43D7-B728-FE985C7330D8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A6592-8C83-4499-BAA3-3293923D9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48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7337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140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6B18-137A-4AB5-81CE-F54D5D0A9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4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059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38400"/>
            <a:ext cx="3008313" cy="3687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6B18-137A-4AB5-81CE-F54D5D0A9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77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90599"/>
            <a:ext cx="5486400" cy="37369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6B18-137A-4AB5-81CE-F54D5D0A9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29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6B18-137A-4AB5-81CE-F54D5D0A9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95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90600"/>
            <a:ext cx="2057400" cy="5135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90600"/>
            <a:ext cx="6019800" cy="513556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6B18-137A-4AB5-81CE-F54D5D0A9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11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6B18-137A-4AB5-81CE-F54D5D0A9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7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73375"/>
            <a:ext cx="7772400" cy="1470025"/>
          </a:xfrm>
        </p:spPr>
        <p:txBody>
          <a:bodyPr/>
          <a:lstStyle>
            <a:lvl1pPr>
              <a:defRPr>
                <a:solidFill>
                  <a:srgbClr val="5C898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5C898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351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7010400" cy="411162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/>
          <a:lstStyle>
            <a:lvl1pPr marL="342900" indent="-342900">
              <a:buClr>
                <a:srgbClr val="006666"/>
              </a:buClr>
              <a:buFont typeface="Wingdings" panose="05000000000000000000" pitchFamily="2" charset="2"/>
              <a:buChar char="§"/>
              <a:defRPr/>
            </a:lvl1pPr>
            <a:lvl2pPr>
              <a:buClr>
                <a:srgbClr val="006666"/>
              </a:buClr>
              <a:defRPr/>
            </a:lvl2pPr>
            <a:lvl3pPr>
              <a:buClr>
                <a:srgbClr val="006666"/>
              </a:buClr>
              <a:defRPr/>
            </a:lvl3pPr>
            <a:lvl4pPr>
              <a:buClr>
                <a:srgbClr val="006666"/>
              </a:buClr>
              <a:defRPr/>
            </a:lvl4pPr>
            <a:lvl5pPr>
              <a:buClr>
                <a:srgbClr val="006666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512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with Green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581400"/>
            <a:ext cx="9144000" cy="2209800"/>
          </a:xfrm>
          <a:prstGeom prst="rect">
            <a:avLst/>
          </a:prstGeom>
          <a:solidFill>
            <a:srgbClr val="5C89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581400"/>
            <a:ext cx="7772400" cy="8255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6B18-137A-4AB5-81CE-F54D5D0A9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4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with Tan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581400"/>
            <a:ext cx="9144000" cy="2209800"/>
          </a:xfrm>
          <a:prstGeom prst="rect">
            <a:avLst/>
          </a:prstGeom>
          <a:solidFill>
            <a:srgbClr val="D2C0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581400"/>
            <a:ext cx="7772400" cy="8255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6B18-137A-4AB5-81CE-F54D5D0A9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963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5C898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6B18-137A-4AB5-81CE-F54D5D0A9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188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6B18-137A-4AB5-81CE-F54D5D0A9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83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6B18-137A-4AB5-81CE-F54D5D0A9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87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6B18-137A-4AB5-81CE-F54D5D0A9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32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0104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A6B18-137A-4AB5-81CE-F54D5D0A9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00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51" r:id="rId4"/>
    <p:sldLayoutId id="2147483663" r:id="rId5"/>
    <p:sldLayoutId id="2147483662" r:id="rId6"/>
    <p:sldLayoutId id="2147483652" r:id="rId7"/>
    <p:sldLayoutId id="2147483653" r:id="rId8"/>
    <p:sldLayoutId id="2147483661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5C8984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5C8984"/>
        </a:buClr>
        <a:buSzPct val="75000"/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5C8984"/>
        </a:buClr>
        <a:buSzPct val="7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5C8984"/>
        </a:buClr>
        <a:buSzPct val="75000"/>
        <a:buFont typeface="Wingdings" panose="05000000000000000000" pitchFamily="2" charset="2"/>
        <a:buChar char="v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5C8984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Arizona Department of Environmental Quality</a:t>
            </a:r>
            <a:br>
              <a:rPr lang="en-US" dirty="0" smtClean="0"/>
            </a:br>
            <a:r>
              <a:rPr lang="en-US" dirty="0" err="1" smtClean="0"/>
              <a:t>Mulit</a:t>
            </a:r>
            <a:r>
              <a:rPr lang="en-US" dirty="0" smtClean="0"/>
              <a:t>-Sector General Permit (2019)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Christopher Henninger, Supervisor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Surface Water Permit Unit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09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2010 Permit	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Report monitoring results within 3 months of end of monitoring period (up to 15 months from when the sample was collected</a:t>
            </a:r>
          </a:p>
          <a:p>
            <a:r>
              <a:rPr lang="en-US" dirty="0" smtClean="0"/>
              <a:t>Use hardness table for hardness dependent metals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2019 Permit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Submit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eDMR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within 30 days of receiving results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Enter hardness value (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eDMR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will automatically calculate concentration for hardness dependent metals)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9144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Discharge Monitoring Report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68386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2010 Permit	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32 business days for ADEQ review (40 +/- days)</a:t>
            </a:r>
          </a:p>
          <a:p>
            <a:r>
              <a:rPr lang="en-US" dirty="0" smtClean="0"/>
              <a:t>Submit SWPPP for sites within 2.5 miles of impaired water or Outstand Arizona Water, regardless of pollutant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2019 Permit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DDDDDD"/>
                </a:solidFill>
              </a:rPr>
              <a:t>Reduced to 30 calendar days for ADEQ review (review most often completed within 7 days)</a:t>
            </a:r>
          </a:p>
          <a:p>
            <a:r>
              <a:rPr lang="en-US" dirty="0" smtClean="0">
                <a:solidFill>
                  <a:srgbClr val="DDDDDD"/>
                </a:solidFill>
              </a:rPr>
              <a:t>Using </a:t>
            </a:r>
            <a:r>
              <a:rPr lang="en-US" dirty="0" err="1" smtClean="0">
                <a:solidFill>
                  <a:srgbClr val="DDDDDD"/>
                </a:solidFill>
              </a:rPr>
              <a:t>myDEQ</a:t>
            </a:r>
            <a:r>
              <a:rPr lang="en-US" dirty="0" smtClean="0">
                <a:solidFill>
                  <a:srgbClr val="DDDDDD"/>
                </a:solidFill>
              </a:rPr>
              <a:t>, filter impairments and industrial activities to reduce SWPPP submissions when the facility is unlikely to contribute additional pollutant loading for the impaired water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9144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Stormwater</a:t>
            </a:r>
            <a:r>
              <a:rPr lang="en-US" sz="4000" b="1" dirty="0" smtClean="0"/>
              <a:t> Pollution Prevention Plan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25487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MSGP 2019 Implementation Schedule</a:t>
            </a:r>
          </a:p>
          <a:p>
            <a:r>
              <a:rPr lang="en-US" dirty="0" smtClean="0">
                <a:solidFill>
                  <a:srgbClr val="DDDDDD"/>
                </a:solidFill>
              </a:rPr>
              <a:t>Issued May, 2019</a:t>
            </a:r>
          </a:p>
          <a:p>
            <a:r>
              <a:rPr lang="en-US" dirty="0" smtClean="0">
                <a:solidFill>
                  <a:srgbClr val="DDDDDD"/>
                </a:solidFill>
              </a:rPr>
              <a:t>Becomes effective January 1, 2020</a:t>
            </a:r>
          </a:p>
          <a:p>
            <a:r>
              <a:rPr lang="en-US" dirty="0" smtClean="0">
                <a:solidFill>
                  <a:srgbClr val="DDDDDD"/>
                </a:solidFill>
              </a:rPr>
              <a:t>Existing permittees must submit a Notice of Intent (NOI) to obtain coverage under MSGP 2019 between:</a:t>
            </a:r>
          </a:p>
          <a:p>
            <a:pPr marL="0" indent="0" algn="ctr">
              <a:buNone/>
            </a:pPr>
            <a:r>
              <a:rPr lang="en-US" b="1" dirty="0" smtClean="0"/>
              <a:t>January 1, 2020 and February 28, 2020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2151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NOI Must be Submitted Electronically Using </a:t>
            </a:r>
            <a:r>
              <a:rPr lang="en-US" sz="2800" b="1" dirty="0" err="1" smtClean="0"/>
              <a:t>myDEQ</a:t>
            </a:r>
            <a:endParaRPr lang="en-US" sz="2800" b="1" dirty="0" smtClean="0"/>
          </a:p>
          <a:p>
            <a:r>
              <a:rPr lang="en-US" sz="2800" dirty="0" smtClean="0">
                <a:solidFill>
                  <a:srgbClr val="DDDDDD"/>
                </a:solidFill>
              </a:rPr>
              <a:t>Establish </a:t>
            </a:r>
            <a:r>
              <a:rPr lang="en-US" sz="2800" dirty="0" err="1" smtClean="0">
                <a:solidFill>
                  <a:srgbClr val="DDDDDD"/>
                </a:solidFill>
              </a:rPr>
              <a:t>myDEQ</a:t>
            </a:r>
            <a:r>
              <a:rPr lang="en-US" sz="2800" dirty="0" smtClean="0">
                <a:solidFill>
                  <a:srgbClr val="DDDDDD"/>
                </a:solidFill>
              </a:rPr>
              <a:t> account if not already completed</a:t>
            </a:r>
          </a:p>
          <a:p>
            <a:r>
              <a:rPr lang="en-US" sz="2800" dirty="0" smtClean="0">
                <a:solidFill>
                  <a:srgbClr val="DDDDDD"/>
                </a:solidFill>
              </a:rPr>
              <a:t>Complete each screen with complete and accurate information</a:t>
            </a:r>
          </a:p>
          <a:p>
            <a:r>
              <a:rPr lang="en-US" sz="2800" dirty="0" smtClean="0">
                <a:solidFill>
                  <a:srgbClr val="DDDDDD"/>
                </a:solidFill>
              </a:rPr>
              <a:t>Authorization is issued upon completing the NOI path (including the fee component)</a:t>
            </a:r>
          </a:p>
        </p:txBody>
      </p:sp>
    </p:spTree>
    <p:extLst>
      <p:ext uri="{BB962C8B-B14F-4D97-AF65-F5344CB8AC3E}">
        <p14:creationId xmlns:p14="http://schemas.microsoft.com/office/powerpoint/2010/main" val="61518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Benefits of E-Notice of Intent (NOI):</a:t>
            </a:r>
          </a:p>
          <a:p>
            <a:r>
              <a:rPr lang="en-US" dirty="0">
                <a:solidFill>
                  <a:srgbClr val="DDDDDD"/>
                </a:solidFill>
              </a:rPr>
              <a:t>Completeness (mandatory fields)</a:t>
            </a:r>
          </a:p>
          <a:p>
            <a:r>
              <a:rPr lang="en-US" dirty="0">
                <a:solidFill>
                  <a:srgbClr val="DDDDDD"/>
                </a:solidFill>
              </a:rPr>
              <a:t>Business rules to lead customer to permitting requirements (</a:t>
            </a:r>
            <a:r>
              <a:rPr lang="en-US" dirty="0" err="1">
                <a:solidFill>
                  <a:srgbClr val="DDDDDD"/>
                </a:solidFill>
              </a:rPr>
              <a:t>poka</a:t>
            </a:r>
            <a:r>
              <a:rPr lang="en-US" dirty="0">
                <a:solidFill>
                  <a:srgbClr val="DDDDDD"/>
                </a:solidFill>
              </a:rPr>
              <a:t>-yoke)</a:t>
            </a:r>
          </a:p>
          <a:p>
            <a:r>
              <a:rPr lang="en-US" dirty="0">
                <a:solidFill>
                  <a:srgbClr val="DDDDDD"/>
                </a:solidFill>
              </a:rPr>
              <a:t>Built in tools for more </a:t>
            </a:r>
            <a:r>
              <a:rPr lang="en-US" dirty="0" smtClean="0">
                <a:solidFill>
                  <a:srgbClr val="DDDDDD"/>
                </a:solidFill>
              </a:rPr>
              <a:t>accurate information</a:t>
            </a:r>
            <a:endParaRPr lang="en-US" dirty="0">
              <a:solidFill>
                <a:srgbClr val="DDDDD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979642"/>
            <a:ext cx="3298222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882320"/>
            <a:ext cx="6596021" cy="47245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990600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Mapping Tool to Assist Customers with </a:t>
            </a:r>
          </a:p>
          <a:p>
            <a:pPr algn="ctr"/>
            <a:r>
              <a:rPr lang="en-US" sz="2800" dirty="0" smtClean="0"/>
              <a:t>Accurately Locating their Site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563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718878"/>
            <a:ext cx="7100991" cy="4807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762000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Example from Industrial </a:t>
            </a:r>
            <a:r>
              <a:rPr lang="en-US" sz="2800" dirty="0" err="1" smtClean="0"/>
              <a:t>Stormwater</a:t>
            </a:r>
            <a:r>
              <a:rPr lang="en-US" sz="2800" dirty="0" smtClean="0"/>
              <a:t> Permitting Path to Identify Sector(s)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4871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716107"/>
            <a:ext cx="6569018" cy="4935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7620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Interactive Mapping Tool to Assist with </a:t>
            </a:r>
          </a:p>
          <a:p>
            <a:pPr algn="ctr"/>
            <a:r>
              <a:rPr lang="en-US" sz="2800" dirty="0" smtClean="0"/>
              <a:t>Identifying Outfall Location(s)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2713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688176"/>
            <a:ext cx="6993182" cy="498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106680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Outfall Summary Table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6823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676400"/>
            <a:ext cx="6989814" cy="4812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762000"/>
            <a:ext cx="784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Monitoring Requirements Generated </a:t>
            </a:r>
          </a:p>
          <a:p>
            <a:pPr algn="ctr"/>
            <a:r>
              <a:rPr lang="en-US" sz="2800" dirty="0" smtClean="0"/>
              <a:t>Based on Customer Input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5009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Today’s Agenda:</a:t>
            </a:r>
          </a:p>
          <a:p>
            <a:r>
              <a:rPr lang="en-US" dirty="0" smtClean="0"/>
              <a:t>What is the “MSGP”</a:t>
            </a:r>
          </a:p>
          <a:p>
            <a:r>
              <a:rPr lang="en-US" dirty="0" smtClean="0"/>
              <a:t>Legal / program updates</a:t>
            </a:r>
          </a:p>
          <a:p>
            <a:r>
              <a:rPr lang="en-US" dirty="0" smtClean="0"/>
              <a:t>Changes to 2019 permit</a:t>
            </a:r>
          </a:p>
          <a:p>
            <a:r>
              <a:rPr lang="en-US" dirty="0" err="1" smtClean="0"/>
              <a:t>myDEQ</a:t>
            </a:r>
            <a:endParaRPr lang="en-US" dirty="0" smtClean="0"/>
          </a:p>
          <a:p>
            <a:r>
              <a:rPr lang="en-US" dirty="0" smtClean="0"/>
              <a:t>Schedule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3352800"/>
            <a:ext cx="43434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8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13820"/>
            <a:ext cx="8229600" cy="5058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9906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Customer’s Dashboard to Manage Permit Actions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3238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5400" dirty="0"/>
              <a:t>Questions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Contact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Christopher M. Henninger, Supervisor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Surface Water Permits Unit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Arizona Department of Environmental Quality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602-771-4508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Henninger.Christopher@azdeq.gov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23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Slide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705043"/>
              </p:ext>
            </p:extLst>
          </p:nvPr>
        </p:nvGraphicFramePr>
        <p:xfrm>
          <a:off x="457200" y="1219200"/>
          <a:ext cx="8153401" cy="480733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7432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0480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Title 1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C898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Title 2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C898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Title 3 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C89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Title 4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C89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Title 5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5C89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76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Subtitle 1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Subtitle 2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rgbClr val="E2D6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Subtitle 3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Subtitle 4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2D6C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430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Content 1a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rgbClr val="5C89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rgbClr val="E2D6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rgbClr val="E2D6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rgbClr val="E2D6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30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Content 1b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rgbClr val="5C89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rgbClr val="E2D6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rgbClr val="E2D6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rgbClr val="E2D6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99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Calibri"/>
                        </a:rPr>
                        <a:t>Content 1c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rgbClr val="5C89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rgbClr val="E2D6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rgbClr val="E2D6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rgbClr val="E2D6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Calibri"/>
                        </a:rPr>
                        <a:t>Content 1d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rgbClr val="5C89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rgbClr val="E2D6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rgbClr val="E2D6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rgbClr val="E2D6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530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Calibri"/>
                        </a:rPr>
                        <a:t>Content 1e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rgbClr val="5C89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rgbClr val="E2D6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rgbClr val="E2D6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rgbClr val="E2D6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530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Calibri"/>
                        </a:rPr>
                        <a:t>Content 1f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rgbClr val="5C89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rgbClr val="E2D6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rgbClr val="E2D6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rgbClr val="E2D6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Calibri"/>
                        </a:rPr>
                        <a:t>Content 1g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rgbClr val="5C89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rgbClr val="E2D6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rgbClr val="E2D6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rgbClr val="E2D6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96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Calibri"/>
                        </a:rPr>
                        <a:t>Content 1h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rgbClr val="5C89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rgbClr val="E2D6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rgbClr val="E2D6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rgbClr val="E2D6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958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The Clean Water Act (Section 402)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establishes the:</a:t>
            </a:r>
          </a:p>
          <a:p>
            <a:r>
              <a:rPr lang="en-US" b="1" dirty="0" smtClean="0"/>
              <a:t>N</a:t>
            </a:r>
            <a:r>
              <a:rPr lang="en-US" dirty="0" smtClean="0"/>
              <a:t>ational</a:t>
            </a:r>
          </a:p>
          <a:p>
            <a:r>
              <a:rPr lang="en-US" b="1" dirty="0" smtClean="0"/>
              <a:t>P</a:t>
            </a:r>
            <a:r>
              <a:rPr lang="en-US" dirty="0" smtClean="0"/>
              <a:t>ollutant </a:t>
            </a:r>
          </a:p>
          <a:p>
            <a:r>
              <a:rPr lang="en-US" b="1" dirty="0" smtClean="0"/>
              <a:t>D</a:t>
            </a:r>
            <a:r>
              <a:rPr lang="en-US" dirty="0" smtClean="0"/>
              <a:t>ischarge</a:t>
            </a:r>
          </a:p>
          <a:p>
            <a:r>
              <a:rPr lang="en-US" b="1" dirty="0" smtClean="0"/>
              <a:t>E</a:t>
            </a:r>
            <a:r>
              <a:rPr lang="en-US" dirty="0" smtClean="0"/>
              <a:t>limination </a:t>
            </a:r>
          </a:p>
          <a:p>
            <a:r>
              <a:rPr lang="en-US" b="1" dirty="0" smtClean="0"/>
              <a:t>S</a:t>
            </a:r>
            <a:r>
              <a:rPr lang="en-US" dirty="0" smtClean="0"/>
              <a:t>ystem</a:t>
            </a:r>
          </a:p>
          <a:p>
            <a:pPr marL="0" indent="0">
              <a:buNone/>
            </a:pPr>
            <a:r>
              <a:rPr lang="en-US" dirty="0" smtClean="0"/>
              <a:t>In Arizona, we call it </a:t>
            </a:r>
            <a:r>
              <a:rPr lang="en-US" u="sng" dirty="0" smtClean="0"/>
              <a:t>AZPDES</a:t>
            </a:r>
            <a:endParaRPr lang="en-US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743075"/>
            <a:ext cx="43434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5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Early NPDES permits focused primarily on Wastewater Treatment Plants</a:t>
            </a:r>
          </a:p>
          <a:p>
            <a:pPr marL="0" indent="0">
              <a:buNone/>
            </a:pPr>
            <a:r>
              <a:rPr lang="en-US" dirty="0" smtClean="0"/>
              <a:t>CWA was amended in 1987 to include </a:t>
            </a:r>
            <a:r>
              <a:rPr lang="en-US" dirty="0" err="1" smtClean="0"/>
              <a:t>stormwater</a:t>
            </a:r>
            <a:r>
              <a:rPr lang="en-US" dirty="0" smtClean="0"/>
              <a:t>:</a:t>
            </a:r>
          </a:p>
          <a:p>
            <a:r>
              <a:rPr lang="en-US" dirty="0" smtClean="0"/>
              <a:t>Municipal</a:t>
            </a:r>
          </a:p>
          <a:p>
            <a:r>
              <a:rPr lang="en-US" dirty="0" smtClean="0"/>
              <a:t>Construction</a:t>
            </a:r>
          </a:p>
          <a:p>
            <a:r>
              <a:rPr lang="en-US" dirty="0" smtClean="0"/>
              <a:t>Industrial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971800"/>
            <a:ext cx="5761212" cy="324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8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066800"/>
            <a:ext cx="7224261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11857" y="5287833"/>
            <a:ext cx="224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Construction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7391400" y="3200400"/>
            <a:ext cx="76200" cy="2133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362200" y="5518666"/>
            <a:ext cx="32766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57400" y="37719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MS4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>
            <a:stCxn id="12" idx="2"/>
          </p:cNvCxnSpPr>
          <p:nvPr/>
        </p:nvCxnSpPr>
        <p:spPr>
          <a:xfrm flipH="1">
            <a:off x="2362200" y="4233565"/>
            <a:ext cx="114300" cy="4908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819400" y="3886200"/>
            <a:ext cx="2057400" cy="381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24000" y="20574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Industrial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286000" y="2457510"/>
            <a:ext cx="76200" cy="7428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905000" y="1201579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NPDES </a:t>
            </a:r>
            <a:r>
              <a:rPr lang="en-US" sz="2400" b="1" dirty="0" err="1" smtClean="0">
                <a:solidFill>
                  <a:schemeClr val="bg1"/>
                </a:solidFill>
              </a:rPr>
              <a:t>Stormwater</a:t>
            </a:r>
            <a:r>
              <a:rPr lang="en-US" sz="2400" b="1" dirty="0" smtClean="0">
                <a:solidFill>
                  <a:schemeClr val="bg1"/>
                </a:solidFill>
              </a:rPr>
              <a:t> Program Regulates</a:t>
            </a:r>
          </a:p>
        </p:txBody>
      </p:sp>
    </p:spTree>
    <p:extLst>
      <p:ext uri="{BB962C8B-B14F-4D97-AF65-F5344CB8AC3E}">
        <p14:creationId xmlns:p14="http://schemas.microsoft.com/office/powerpoint/2010/main" val="392475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Facilities Subject to Standards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Heavy Manufacturing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Mining / Oil and Gas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Hazardous Waste Facilities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Landfills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Recycling </a:t>
            </a:r>
            <a:r>
              <a:rPr lang="en-US" dirty="0" err="1" smtClean="0"/>
              <a:t>Facilites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Steam Electric Power Plants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Transportation Industries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Sewage Treatment Plants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Large Construction</a:t>
            </a:r>
          </a:p>
          <a:p>
            <a:pPr>
              <a:spcBef>
                <a:spcPts val="0"/>
              </a:spcBef>
            </a:pPr>
            <a:r>
              <a:rPr lang="en-US" dirty="0"/>
              <a:t> </a:t>
            </a:r>
            <a:r>
              <a:rPr lang="en-US" dirty="0" smtClean="0"/>
              <a:t>Light Industry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9906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Industrial </a:t>
            </a:r>
            <a:r>
              <a:rPr lang="en-US" sz="3200" b="1" dirty="0" err="1"/>
              <a:t>Stormwater</a:t>
            </a:r>
            <a:r>
              <a:rPr lang="en-US" sz="3200" b="1" dirty="0"/>
              <a:t> Covers 11 Categories</a:t>
            </a:r>
          </a:p>
        </p:txBody>
      </p:sp>
    </p:spTree>
    <p:extLst>
      <p:ext uri="{BB962C8B-B14F-4D97-AF65-F5344CB8AC3E}">
        <p14:creationId xmlns:p14="http://schemas.microsoft.com/office/powerpoint/2010/main" val="179867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11 categories are further broken down by</a:t>
            </a:r>
          </a:p>
          <a:p>
            <a:r>
              <a:rPr lang="en-US" dirty="0" smtClean="0"/>
              <a:t>Sector</a:t>
            </a:r>
          </a:p>
          <a:p>
            <a:r>
              <a:rPr lang="en-US" dirty="0" smtClean="0"/>
              <a:t>Subsector, and </a:t>
            </a:r>
          </a:p>
          <a:p>
            <a:r>
              <a:rPr lang="en-US" dirty="0" smtClean="0"/>
              <a:t>Standard Industrial Classification (SIC) Code.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352800"/>
            <a:ext cx="4953000" cy="329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3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2010 Permit	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All permittees had to prepare and annual report</a:t>
            </a:r>
          </a:p>
          <a:p>
            <a:r>
              <a:rPr lang="en-US" dirty="0" smtClean="0"/>
              <a:t>Some permittees had to submit the annual report to ADEQ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2019 Permit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DDDDDD"/>
                </a:solidFill>
              </a:rPr>
              <a:t>No Annual Report requirement</a:t>
            </a:r>
          </a:p>
          <a:p>
            <a:r>
              <a:rPr lang="en-US" dirty="0" smtClean="0">
                <a:solidFill>
                  <a:srgbClr val="DDDDDD"/>
                </a:solidFill>
              </a:rPr>
              <a:t>Prepare and submit a Control Measure Assessment Report (CMAR) when an Action Level is exceeded (Part </a:t>
            </a:r>
          </a:p>
          <a:p>
            <a:r>
              <a:rPr lang="en-US" dirty="0" smtClean="0">
                <a:solidFill>
                  <a:srgbClr val="DDDDDD"/>
                </a:solidFill>
              </a:rPr>
              <a:t>Prepare and submit a Corrective Action Report (CAR), when a corrective action triggered (Part </a:t>
            </a:r>
            <a:endParaRPr lang="en-US" dirty="0">
              <a:solidFill>
                <a:srgbClr val="DDDDDD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9144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Reporting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6468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2010 Permit	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Benchmark monitoring 4X’s/</a:t>
            </a:r>
            <a:r>
              <a:rPr lang="en-US" sz="2200" dirty="0" err="1" smtClean="0"/>
              <a:t>yr</a:t>
            </a:r>
            <a:r>
              <a:rPr lang="en-US" sz="2200" dirty="0" smtClean="0"/>
              <a:t> with potential to discontinue </a:t>
            </a:r>
          </a:p>
          <a:p>
            <a:r>
              <a:rPr lang="en-US" sz="2200" dirty="0" smtClean="0"/>
              <a:t>Averaging sample results</a:t>
            </a:r>
          </a:p>
          <a:p>
            <a:r>
              <a:rPr lang="en-US" sz="2200" dirty="0" smtClean="0"/>
              <a:t>Benchmark concentrations set at U.S. EPA Water Quality Criteria</a:t>
            </a:r>
          </a:p>
          <a:p>
            <a:r>
              <a:rPr lang="en-US" sz="2200" dirty="0" smtClean="0"/>
              <a:t>Included various analytical parameters that do not have a standard</a:t>
            </a:r>
            <a:endParaRPr lang="en-US" sz="2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2019 Permit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DDDDDD"/>
                </a:solidFill>
              </a:rPr>
              <a:t>Routine Analytical Monitoring 2x’s/</a:t>
            </a:r>
            <a:r>
              <a:rPr lang="en-US" dirty="0" err="1" smtClean="0">
                <a:solidFill>
                  <a:srgbClr val="DDDDDD"/>
                </a:solidFill>
              </a:rPr>
              <a:t>yr</a:t>
            </a:r>
            <a:r>
              <a:rPr lang="en-US" dirty="0" smtClean="0">
                <a:solidFill>
                  <a:srgbClr val="DDDDDD"/>
                </a:solidFill>
              </a:rPr>
              <a:t> for duration of permit coverage</a:t>
            </a:r>
          </a:p>
          <a:p>
            <a:r>
              <a:rPr lang="en-US" dirty="0" smtClean="0">
                <a:solidFill>
                  <a:srgbClr val="DDDDDD"/>
                </a:solidFill>
              </a:rPr>
              <a:t>Report discrete results</a:t>
            </a:r>
          </a:p>
          <a:p>
            <a:r>
              <a:rPr lang="en-US" dirty="0" smtClean="0">
                <a:solidFill>
                  <a:srgbClr val="DDDDDD"/>
                </a:solidFill>
              </a:rPr>
              <a:t>Incorporates Arizona Surface Water Quality Standards (SWQS) as Action Levels</a:t>
            </a:r>
          </a:p>
          <a:p>
            <a:r>
              <a:rPr lang="en-US" dirty="0" smtClean="0">
                <a:solidFill>
                  <a:srgbClr val="DDDDDD"/>
                </a:solidFill>
              </a:rPr>
              <a:t>Added, removed, or substituted various parameters</a:t>
            </a:r>
          </a:p>
          <a:p>
            <a:r>
              <a:rPr lang="en-US" dirty="0" smtClean="0">
                <a:solidFill>
                  <a:srgbClr val="DDDDDD"/>
                </a:solidFill>
              </a:rPr>
              <a:t>Applies SWQS for designated use of the receiving water </a:t>
            </a:r>
            <a:endParaRPr lang="en-US" dirty="0">
              <a:solidFill>
                <a:srgbClr val="DDDDDD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9144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Analytical Monitoring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56131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DEQ Template04">
  <a:themeElements>
    <a:clrScheme name="ADEQ TEMPLATE ">
      <a:dk1>
        <a:srgbClr val="000000"/>
      </a:dk1>
      <a:lt1>
        <a:srgbClr val="FFFFFF"/>
      </a:lt1>
      <a:dk2>
        <a:srgbClr val="5B8884"/>
      </a:dk2>
      <a:lt2>
        <a:srgbClr val="EABC67"/>
      </a:lt2>
      <a:accent1>
        <a:srgbClr val="C3DBE7"/>
      </a:accent1>
      <a:accent2>
        <a:srgbClr val="51382C"/>
      </a:accent2>
      <a:accent3>
        <a:srgbClr val="204C45"/>
      </a:accent3>
      <a:accent4>
        <a:srgbClr val="6889A4"/>
      </a:accent4>
      <a:accent5>
        <a:srgbClr val="D3C1AB"/>
      </a:accent5>
      <a:accent6>
        <a:srgbClr val="E2D7C9"/>
      </a:accent6>
      <a:hlink>
        <a:srgbClr val="FFFFFF"/>
      </a:hlink>
      <a:folHlink>
        <a:srgbClr val="D795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DEQ PP TEMPLATE.potx [Read-Only]" id="{7FF10970-25D7-49C8-9074-B685904579FA}" vid="{266537F6-5303-4823-B684-B9B053115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adeq_template (5)</Template>
  <TotalTime>315</TotalTime>
  <Words>627</Words>
  <Application>Microsoft Office PowerPoint</Application>
  <PresentationFormat>On-screen Show (4:3)</PresentationFormat>
  <Paragraphs>124</Paragraphs>
  <Slides>22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ADEQ Template04</vt:lpstr>
      <vt:lpstr>Arizona Department of Environmental Quality Mulit-Sector General Permit (2019)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Table Slide</vt:lpstr>
    </vt:vector>
  </TitlesOfParts>
  <Company>ADEQ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P. Henninger</dc:creator>
  <cp:lastModifiedBy>jimth</cp:lastModifiedBy>
  <cp:revision>24</cp:revision>
  <dcterms:created xsi:type="dcterms:W3CDTF">2019-10-21T21:11:46Z</dcterms:created>
  <dcterms:modified xsi:type="dcterms:W3CDTF">2019-10-23T19:05:05Z</dcterms:modified>
</cp:coreProperties>
</file>